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DM Sans Semi Bold" panose="020B0604020202020204" charset="0"/>
      <p:regular r:id="rId21"/>
    </p:embeddedFont>
    <p:embeddedFont>
      <p:font typeface="Instrument Sans Medium" panose="020B0604020202020204" charset="0"/>
      <p:regular r:id="rId22"/>
    </p:embeddedFont>
    <p:embeddedFont>
      <p:font typeface="Inter Medium" panose="020B0604020202020204" charset="0"/>
      <p:regular r:id="rId23"/>
    </p:embeddedFont>
    <p:embeddedFont>
      <p:font typeface="Open Sans" panose="020B0606030504020204" pitchFamily="34" charset="0"/>
      <p:regular r:id="rId24"/>
      <p:bold r:id="rId25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213495-FE2F-448A-80D6-78DD08D1DCEF}" v="3" dt="2025-10-20T22:28:57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 snapToObjects="1">
      <p:cViewPr>
        <p:scale>
          <a:sx n="75" d="100"/>
          <a:sy n="75" d="100"/>
        </p:scale>
        <p:origin x="370" y="-2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 Tomas Ivan" userId="8de4a7ff-2352-4fca-89cd-8f4fce615e68" providerId="ADAL" clId="{C1BE5FC4-6DB5-4D61-AD84-5E07AE495AA0}"/>
    <pc:docChg chg="undo custSel addSld delSld modSld">
      <pc:chgData name="GONZALEZ Tomas Ivan" userId="8de4a7ff-2352-4fca-89cd-8f4fce615e68" providerId="ADAL" clId="{C1BE5FC4-6DB5-4D61-AD84-5E07AE495AA0}" dt="2025-10-20T22:29:48.364" v="125" actId="732"/>
      <pc:docMkLst>
        <pc:docMk/>
      </pc:docMkLst>
      <pc:sldChg chg="modSp del mod">
        <pc:chgData name="GONZALEZ Tomas Ivan" userId="8de4a7ff-2352-4fca-89cd-8f4fce615e68" providerId="ADAL" clId="{C1BE5FC4-6DB5-4D61-AD84-5E07AE495AA0}" dt="2025-10-20T22:25:59.078" v="111" actId="2696"/>
        <pc:sldMkLst>
          <pc:docMk/>
          <pc:sldMk cId="0" sldId="260"/>
        </pc:sldMkLst>
        <pc:picChg chg="mod">
          <ac:chgData name="GONZALEZ Tomas Ivan" userId="8de4a7ff-2352-4fca-89cd-8f4fce615e68" providerId="ADAL" clId="{C1BE5FC4-6DB5-4D61-AD84-5E07AE495AA0}" dt="2025-10-20T22:17:39.219" v="1" actId="1076"/>
          <ac:picMkLst>
            <pc:docMk/>
            <pc:sldMk cId="0" sldId="260"/>
            <ac:picMk id="4" creationId="{00000000-0000-0000-0000-000000000000}"/>
          </ac:picMkLst>
        </pc:picChg>
      </pc:sldChg>
      <pc:sldChg chg="addSp delSp modSp add mod">
        <pc:chgData name="GONZALEZ Tomas Ivan" userId="8de4a7ff-2352-4fca-89cd-8f4fce615e68" providerId="ADAL" clId="{C1BE5FC4-6DB5-4D61-AD84-5E07AE495AA0}" dt="2025-10-20T22:29:48.364" v="125" actId="732"/>
        <pc:sldMkLst>
          <pc:docMk/>
          <pc:sldMk cId="0" sldId="269"/>
        </pc:sldMkLst>
        <pc:spChg chg="mod">
          <ac:chgData name="GONZALEZ Tomas Ivan" userId="8de4a7ff-2352-4fca-89cd-8f4fce615e68" providerId="ADAL" clId="{C1BE5FC4-6DB5-4D61-AD84-5E07AE495AA0}" dt="2025-10-20T22:25:53.072" v="110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0:12.010" v="14" actId="108"/>
          <ac:spMkLst>
            <pc:docMk/>
            <pc:sldMk cId="0" sldId="269"/>
            <ac:spMk id="3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0:16.484" v="15" actId="108"/>
          <ac:spMkLst>
            <pc:docMk/>
            <pc:sldMk cId="0" sldId="269"/>
            <ac:spMk id="4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0:53.043" v="26" actId="113"/>
          <ac:spMkLst>
            <pc:docMk/>
            <pc:sldMk cId="0" sldId="269"/>
            <ac:spMk id="6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1:09.641" v="32" actId="113"/>
          <ac:spMkLst>
            <pc:docMk/>
            <pc:sldMk cId="0" sldId="269"/>
            <ac:spMk id="7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1:48.609" v="42" actId="108"/>
          <ac:spMkLst>
            <pc:docMk/>
            <pc:sldMk cId="0" sldId="269"/>
            <ac:spMk id="9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1:54.215" v="43" actId="108"/>
          <ac:spMkLst>
            <pc:docMk/>
            <pc:sldMk cId="0" sldId="269"/>
            <ac:spMk id="10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1:58.686" v="44" actId="108"/>
          <ac:spMkLst>
            <pc:docMk/>
            <pc:sldMk cId="0" sldId="269"/>
            <ac:spMk id="11" creationId="{00000000-0000-0000-0000-000000000000}"/>
          </ac:spMkLst>
        </pc:spChg>
        <pc:spChg chg="add del">
          <ac:chgData name="GONZALEZ Tomas Ivan" userId="8de4a7ff-2352-4fca-89cd-8f4fce615e68" providerId="ADAL" clId="{C1BE5FC4-6DB5-4D61-AD84-5E07AE495AA0}" dt="2025-10-20T22:21:39.380" v="39" actId="478"/>
          <ac:spMkLst>
            <pc:docMk/>
            <pc:sldMk cId="0" sldId="269"/>
            <ac:spMk id="17" creationId="{3EB4923D-0E0D-BBDE-3C9F-359A8C303AE8}"/>
          </ac:spMkLst>
        </pc:spChg>
        <pc:spChg chg="add mod">
          <ac:chgData name="GONZALEZ Tomas Ivan" userId="8de4a7ff-2352-4fca-89cd-8f4fce615e68" providerId="ADAL" clId="{C1BE5FC4-6DB5-4D61-AD84-5E07AE495AA0}" dt="2025-10-20T22:28:57.756" v="120" actId="164"/>
          <ac:spMkLst>
            <pc:docMk/>
            <pc:sldMk cId="0" sldId="269"/>
            <ac:spMk id="21" creationId="{1483351A-4ED2-C0CF-A1A9-0F1C889F4F22}"/>
          </ac:spMkLst>
        </pc:spChg>
        <pc:grpChg chg="add mod">
          <ac:chgData name="GONZALEZ Tomas Ivan" userId="8de4a7ff-2352-4fca-89cd-8f4fce615e68" providerId="ADAL" clId="{C1BE5FC4-6DB5-4D61-AD84-5E07AE495AA0}" dt="2025-10-20T22:29:29.610" v="123" actId="14100"/>
          <ac:grpSpMkLst>
            <pc:docMk/>
            <pc:sldMk cId="0" sldId="269"/>
            <ac:grpSpMk id="22" creationId="{2076F9C8-472A-81C6-A9B2-A43EC904DFF3}"/>
          </ac:grpSpMkLst>
        </pc:grpChg>
        <pc:picChg chg="del">
          <ac:chgData name="GONZALEZ Tomas Ivan" userId="8de4a7ff-2352-4fca-89cd-8f4fce615e68" providerId="ADAL" clId="{C1BE5FC4-6DB5-4D61-AD84-5E07AE495AA0}" dt="2025-10-20T22:28:23.728" v="112" actId="478"/>
          <ac:picMkLst>
            <pc:docMk/>
            <pc:sldMk cId="0" sldId="269"/>
            <ac:picMk id="18" creationId="{79514FA5-579D-AECC-4199-97F610163074}"/>
          </ac:picMkLst>
        </pc:picChg>
        <pc:picChg chg="add mod modCrop">
          <ac:chgData name="GONZALEZ Tomas Ivan" userId="8de4a7ff-2352-4fca-89cd-8f4fce615e68" providerId="ADAL" clId="{C1BE5FC4-6DB5-4D61-AD84-5E07AE495AA0}" dt="2025-10-20T22:29:48.364" v="125" actId="732"/>
          <ac:picMkLst>
            <pc:docMk/>
            <pc:sldMk cId="0" sldId="269"/>
            <ac:picMk id="20" creationId="{E4143E36-FBD2-66EC-C54A-AF6026C472B0}"/>
          </ac:picMkLst>
        </pc:picChg>
      </pc:sldChg>
      <pc:sldChg chg="new del">
        <pc:chgData name="GONZALEZ Tomas Ivan" userId="8de4a7ff-2352-4fca-89cd-8f4fce615e68" providerId="ADAL" clId="{C1BE5FC4-6DB5-4D61-AD84-5E07AE495AA0}" dt="2025-10-20T22:18:13.732" v="5" actId="680"/>
        <pc:sldMkLst>
          <pc:docMk/>
          <pc:sldMk cId="1992158646" sldId="269"/>
        </pc:sldMkLst>
      </pc:sldChg>
      <pc:sldChg chg="new del">
        <pc:chgData name="GONZALEZ Tomas Ivan" userId="8de4a7ff-2352-4fca-89cd-8f4fce615e68" providerId="ADAL" clId="{C1BE5FC4-6DB5-4D61-AD84-5E07AE495AA0}" dt="2025-10-20T22:18:09.259" v="3" actId="680"/>
        <pc:sldMkLst>
          <pc:docMk/>
          <pc:sldMk cId="3555250964" sldId="269"/>
        </pc:sldMkLst>
      </pc:sldChg>
      <pc:sldChg chg="modSp add mod">
        <pc:chgData name="GONZALEZ Tomas Ivan" userId="8de4a7ff-2352-4fca-89cd-8f4fce615e68" providerId="ADAL" clId="{C1BE5FC4-6DB5-4D61-AD84-5E07AE495AA0}" dt="2025-10-20T22:25:44.151" v="98" actId="20577"/>
        <pc:sldMkLst>
          <pc:docMk/>
          <pc:sldMk cId="0" sldId="270"/>
        </pc:sldMkLst>
        <pc:spChg chg="mod">
          <ac:chgData name="GONZALEZ Tomas Ivan" userId="8de4a7ff-2352-4fca-89cd-8f4fce615e68" providerId="ADAL" clId="{C1BE5FC4-6DB5-4D61-AD84-5E07AE495AA0}" dt="2025-10-20T22:25:44.151" v="98" actId="20577"/>
          <ac:spMkLst>
            <pc:docMk/>
            <pc:sldMk cId="0" sldId="270"/>
            <ac:spMk id="2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2:38.034" v="48" actId="108"/>
          <ac:spMkLst>
            <pc:docMk/>
            <pc:sldMk cId="0" sldId="270"/>
            <ac:spMk id="4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08.190" v="70" actId="207"/>
          <ac:spMkLst>
            <pc:docMk/>
            <pc:sldMk cId="0" sldId="270"/>
            <ac:spMk id="5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22.455" v="75" actId="113"/>
          <ac:spMkLst>
            <pc:docMk/>
            <pc:sldMk cId="0" sldId="270"/>
            <ac:spMk id="9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46.242" v="82" actId="404"/>
          <ac:spMkLst>
            <pc:docMk/>
            <pc:sldMk cId="0" sldId="270"/>
            <ac:spMk id="10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11.369" v="71" actId="207"/>
          <ac:spMkLst>
            <pc:docMk/>
            <pc:sldMk cId="0" sldId="270"/>
            <ac:spMk id="11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29.788" v="76" actId="108"/>
          <ac:spMkLst>
            <pc:docMk/>
            <pc:sldMk cId="0" sldId="270"/>
            <ac:spMk id="15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54.962" v="84" actId="108"/>
          <ac:spMkLst>
            <pc:docMk/>
            <pc:sldMk cId="0" sldId="270"/>
            <ac:spMk id="16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13.365" v="72" actId="207"/>
          <ac:spMkLst>
            <pc:docMk/>
            <pc:sldMk cId="0" sldId="270"/>
            <ac:spMk id="17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33.220" v="77" actId="108"/>
          <ac:spMkLst>
            <pc:docMk/>
            <pc:sldMk cId="0" sldId="270"/>
            <ac:spMk id="21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58.647" v="85" actId="108"/>
          <ac:spMkLst>
            <pc:docMk/>
            <pc:sldMk cId="0" sldId="270"/>
            <ac:spMk id="22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15.070" v="73" actId="207"/>
          <ac:spMkLst>
            <pc:docMk/>
            <pc:sldMk cId="0" sldId="270"/>
            <ac:spMk id="23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4:36.725" v="78" actId="108"/>
          <ac:spMkLst>
            <pc:docMk/>
            <pc:sldMk cId="0" sldId="270"/>
            <ac:spMk id="27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5:03.142" v="86" actId="108"/>
          <ac:spMkLst>
            <pc:docMk/>
            <pc:sldMk cId="0" sldId="270"/>
            <ac:spMk id="28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2:52.669" v="52" actId="113"/>
          <ac:spMkLst>
            <pc:docMk/>
            <pc:sldMk cId="0" sldId="270"/>
            <ac:spMk id="30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3:08.144" v="57" actId="108"/>
          <ac:spMkLst>
            <pc:docMk/>
            <pc:sldMk cId="0" sldId="270"/>
            <ac:spMk id="31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3:16.986" v="60" actId="108"/>
          <ac:spMkLst>
            <pc:docMk/>
            <pc:sldMk cId="0" sldId="270"/>
            <ac:spMk id="32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3:22.444" v="61" actId="108"/>
          <ac:spMkLst>
            <pc:docMk/>
            <pc:sldMk cId="0" sldId="270"/>
            <ac:spMk id="33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3:33.863" v="64" actId="108"/>
          <ac:spMkLst>
            <pc:docMk/>
            <pc:sldMk cId="0" sldId="270"/>
            <ac:spMk id="35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3:38.762" v="65" actId="108"/>
          <ac:spMkLst>
            <pc:docMk/>
            <pc:sldMk cId="0" sldId="270"/>
            <ac:spMk id="36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3:52.950" v="68" actId="108"/>
          <ac:spMkLst>
            <pc:docMk/>
            <pc:sldMk cId="0" sldId="270"/>
            <ac:spMk id="37" creationId="{00000000-0000-0000-0000-000000000000}"/>
          </ac:spMkLst>
        </pc:spChg>
        <pc:spChg chg="mod">
          <ac:chgData name="GONZALEZ Tomas Ivan" userId="8de4a7ff-2352-4fca-89cd-8f4fce615e68" providerId="ADAL" clId="{C1BE5FC4-6DB5-4D61-AD84-5E07AE495AA0}" dt="2025-10-20T22:23:56.842" v="69" actId="108"/>
          <ac:spMkLst>
            <pc:docMk/>
            <pc:sldMk cId="0" sldId="270"/>
            <ac:spMk id="38" creationId="{00000000-0000-0000-0000-000000000000}"/>
          </ac:spMkLst>
        </pc:spChg>
      </pc:sldChg>
      <pc:sldChg chg="new del">
        <pc:chgData name="GONZALEZ Tomas Ivan" userId="8de4a7ff-2352-4fca-89cd-8f4fce615e68" providerId="ADAL" clId="{C1BE5FC4-6DB5-4D61-AD84-5E07AE495AA0}" dt="2025-10-20T22:20:51.948" v="25" actId="680"/>
        <pc:sldMkLst>
          <pc:docMk/>
          <pc:sldMk cId="125431235" sldId="270"/>
        </pc:sldMkLst>
      </pc:sldChg>
      <pc:sldChg chg="new del">
        <pc:chgData name="GONZALEZ Tomas Ivan" userId="8de4a7ff-2352-4fca-89cd-8f4fce615e68" providerId="ADAL" clId="{C1BE5FC4-6DB5-4D61-AD84-5E07AE495AA0}" dt="2025-10-20T22:25:48.649" v="100" actId="680"/>
        <pc:sldMkLst>
          <pc:docMk/>
          <pc:sldMk cId="2694884193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2484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1227653"/>
            <a:ext cx="7683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PENSAMIENTO COMPUTACIONAL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329" y="2844522"/>
            <a:ext cx="7683341" cy="260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250"/>
              </a:lnSpc>
              <a:buNone/>
            </a:pPr>
            <a:r>
              <a:rPr lang="en-US" sz="8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Gestión de Pedidos Online</a:t>
            </a:r>
            <a:endParaRPr lang="en-US" sz="8200" dirty="0"/>
          </a:p>
        </p:txBody>
      </p:sp>
      <p:sp>
        <p:nvSpPr>
          <p:cNvPr id="5" name="Text 2"/>
          <p:cNvSpPr/>
          <p:nvPr/>
        </p:nvSpPr>
        <p:spPr>
          <a:xfrm>
            <a:off x="730329" y="5765602"/>
            <a:ext cx="76833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Materia: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Pensamiento computacional | </a:t>
            </a: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Profesor: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Ariel Leibouski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30329" y="6334125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Integrantes:</a:t>
            </a: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Belesia Alexis, Catino Nicole, Gonzalez Tomás, Marinetto Camila, Basaldúa Bernardo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Estructura del Modelo de Datos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36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diagrama muestra las entidades principales (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Cliente, Pedido, Producto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y las entidades de soporte (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PedidoItem, Pago, Envío, ReservaStock, EstadoPedidoHist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5302687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 clave es la interconexión de cada etapa del pedido, desde la creación hasta el seguimiento, asegurando la trazabilidad.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047536"/>
            <a:ext cx="30480" cy="1236107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43050"/>
            <a:ext cx="88392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5245"/>
            <a:ext cx="6794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Relaciones Clave del 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07813"/>
            <a:ext cx="6407944" cy="2086213"/>
          </a:xfrm>
          <a:prstGeom prst="roundRect">
            <a:avLst>
              <a:gd name="adj" fmla="val 701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4" name="Shape 2"/>
          <p:cNvSpPr/>
          <p:nvPr/>
        </p:nvSpPr>
        <p:spPr>
          <a:xfrm>
            <a:off x="793790" y="247733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5" name="Shape 3"/>
          <p:cNvSpPr/>
          <p:nvPr/>
        </p:nvSpPr>
        <p:spPr>
          <a:xfrm>
            <a:off x="3657540" y="216765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37172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074789"/>
            <a:ext cx="28886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Cliente y Pedido (1:N)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65208"/>
            <a:ext cx="589335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cliente realiza muchos pedidos.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Pedido.cliente_id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07813"/>
            <a:ext cx="6408063" cy="2086213"/>
          </a:xfrm>
          <a:prstGeom prst="roundRect">
            <a:avLst>
              <a:gd name="adj" fmla="val 701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0" name="Shape 7"/>
          <p:cNvSpPr/>
          <p:nvPr/>
        </p:nvSpPr>
        <p:spPr>
          <a:xfrm>
            <a:off x="7428548" y="247733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1" name="Shape 8"/>
          <p:cNvSpPr/>
          <p:nvPr/>
        </p:nvSpPr>
        <p:spPr>
          <a:xfrm>
            <a:off x="10292298" y="216765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371725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074789"/>
            <a:ext cx="5055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PedidoItem (1:N Obligatorio)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65208"/>
            <a:ext cx="589347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contiene uno o más ítems.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PedidoItem.pedido_id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61002"/>
            <a:ext cx="6407944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6" name="Shape 12"/>
          <p:cNvSpPr/>
          <p:nvPr/>
        </p:nvSpPr>
        <p:spPr>
          <a:xfrm>
            <a:off x="793790" y="513052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7" name="Shape 13"/>
          <p:cNvSpPr/>
          <p:nvPr/>
        </p:nvSpPr>
        <p:spPr>
          <a:xfrm>
            <a:off x="3657540" y="4820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02491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27978"/>
            <a:ext cx="40703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Pago (1:0..1 Opcional)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18396"/>
            <a:ext cx="5893356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puede tener un pago asociado o ninguno.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Pago.pedido_id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61002"/>
            <a:ext cx="6408063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2" name="Shape 17"/>
          <p:cNvSpPr/>
          <p:nvPr/>
        </p:nvSpPr>
        <p:spPr>
          <a:xfrm>
            <a:off x="7428548" y="513052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3" name="Shape 18"/>
          <p:cNvSpPr/>
          <p:nvPr/>
        </p:nvSpPr>
        <p:spPr>
          <a:xfrm>
            <a:off x="10292298" y="482084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02491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27978"/>
            <a:ext cx="44722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e Historial de Estado (1:N)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1839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tiene múltiples registros de cambio de estado. FK: EstadoPedidoHist.pedido_id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6675"/>
            <a:ext cx="6794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Relaciones Clave del 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9243"/>
            <a:ext cx="6407944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4" name="Shape 2"/>
          <p:cNvSpPr/>
          <p:nvPr/>
        </p:nvSpPr>
        <p:spPr>
          <a:xfrm>
            <a:off x="793790" y="2488763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5" name="Shape 3"/>
          <p:cNvSpPr/>
          <p:nvPr/>
        </p:nvSpPr>
        <p:spPr>
          <a:xfrm>
            <a:off x="3657540" y="217908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614" y="2383155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086219"/>
            <a:ext cx="40936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Producto y PedidoItem (0..1:N)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76638"/>
            <a:ext cx="5893356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producto puede aparecer en varios ítems de pedido.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PedidoItem.producto_id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19243"/>
            <a:ext cx="6408063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0" name="Shape 7"/>
          <p:cNvSpPr/>
          <p:nvPr/>
        </p:nvSpPr>
        <p:spPr>
          <a:xfrm>
            <a:off x="7428548" y="2488763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1" name="Shape 8"/>
          <p:cNvSpPr/>
          <p:nvPr/>
        </p:nvSpPr>
        <p:spPr>
          <a:xfrm>
            <a:off x="10292298" y="217908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96371" y="2383155"/>
            <a:ext cx="272177" cy="2721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086219"/>
            <a:ext cx="49950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ReservaStock(1:N Opcional)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76638"/>
            <a:ext cx="5893475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puede generar varias reservas de stock.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ReservaStock.pedido_id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1614" y="5013484"/>
            <a:ext cx="272177" cy="27217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40856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Producto y ReservaStock (1:N)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06966"/>
            <a:ext cx="5893356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producto puede estar involucrado en muchas reservas de stock.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ReservaStock.producto_id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063353"/>
          </a:xfrm>
          <a:prstGeom prst="roundRect">
            <a:avLst>
              <a:gd name="adj" fmla="val 70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96371" y="5013484"/>
            <a:ext cx="272177" cy="27217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31032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Picking (1:0..1)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06966"/>
            <a:ext cx="5893475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puede tener una preparación (picking).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Picking.pedido_id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3290"/>
            <a:ext cx="6794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Relaciones Clave del 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015859"/>
            <a:ext cx="13042821" cy="1700451"/>
          </a:xfrm>
          <a:prstGeom prst="roundRect">
            <a:avLst>
              <a:gd name="adj" fmla="val 8604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4" name="Shape 2"/>
          <p:cNvSpPr/>
          <p:nvPr/>
        </p:nvSpPr>
        <p:spPr>
          <a:xfrm>
            <a:off x="793790" y="3985379"/>
            <a:ext cx="13042821" cy="121920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5" name="Shape 3"/>
          <p:cNvSpPr/>
          <p:nvPr/>
        </p:nvSpPr>
        <p:spPr>
          <a:xfrm>
            <a:off x="6974979" y="367569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9052" y="3879771"/>
            <a:ext cx="272177" cy="27217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582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Pedido y Envio(1:0..1)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5073253"/>
            <a:ext cx="1252823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pedido puede tener un envío asociado. </a:t>
            </a:r>
            <a:r>
              <a:rPr lang="en-US" sz="17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FK: Envio.pedido_id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Objetivo del Sistema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225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objetivo general es </a:t>
            </a:r>
            <a:r>
              <a:rPr lang="en-US" sz="1750" b="1" dirty="0">
                <a:solidFill>
                  <a:srgbClr val="1C977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abarcar el ciclo completo de un pedido online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desde que el cliente lo carga en la tienda hasta que recibe la confirmación de envío.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466392"/>
            <a:ext cx="7556421" cy="1689616"/>
          </a:xfrm>
          <a:prstGeom prst="roundRect">
            <a:avLst>
              <a:gd name="adj" fmla="val 2014"/>
            </a:avLst>
          </a:prstGeom>
          <a:solidFill>
            <a:srgbClr val="BEF3E2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4810482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749879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El desarrollo se organiza en módulos independientes, conectados en secuencia, para simular cada parte del proceso.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977"/>
            <a:ext cx="7235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Los 5 Módulos del Proceso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36721"/>
            <a:ext cx="226814" cy="22681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2663428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5" name="Text 2"/>
          <p:cNvSpPr/>
          <p:nvPr/>
        </p:nvSpPr>
        <p:spPr>
          <a:xfrm>
            <a:off x="793790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1: Recepción del Pedido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248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Recibir el pedido (JSON) y validar campos mínimos (cliente, productos, dirección, pago con tarjeta).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16962" y="2336721"/>
            <a:ext cx="226814" cy="226814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5216962" y="2663428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9" name="Text 5"/>
          <p:cNvSpPr/>
          <p:nvPr/>
        </p:nvSpPr>
        <p:spPr>
          <a:xfrm>
            <a:off x="5216962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2: Verificación de Disponibilidad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368248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Chequear el stock de cada producto (simulado).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0133" y="2336721"/>
            <a:ext cx="226814" cy="226814"/>
          </a:xfrm>
          <a:prstGeom prst="rect">
            <a:avLst/>
          </a:prstGeom>
        </p:spPr>
      </p:pic>
      <p:sp>
        <p:nvSpPr>
          <p:cNvPr id="12" name="Shape 7"/>
          <p:cNvSpPr/>
          <p:nvPr/>
        </p:nvSpPr>
        <p:spPr>
          <a:xfrm>
            <a:off x="9640133" y="2663428"/>
            <a:ext cx="4196358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3" name="Text 8"/>
          <p:cNvSpPr/>
          <p:nvPr/>
        </p:nvSpPr>
        <p:spPr>
          <a:xfrm>
            <a:off x="9640133" y="283773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3: Procesamiento de Pago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368248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Simular la autorización del pago con tarjeta.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5196364"/>
            <a:ext cx="226814" cy="226814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>
            <a:off x="793790" y="5523071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7" name="Text 11"/>
          <p:cNvSpPr/>
          <p:nvPr/>
        </p:nvSpPr>
        <p:spPr>
          <a:xfrm>
            <a:off x="793790" y="5697379"/>
            <a:ext cx="45636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4: Preparación del Pedido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93790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Organizar el picking list y calcular el tiempo estimado de preparación.</a:t>
            </a:r>
            <a:endParaRPr lang="en-US" sz="17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8548" y="5196364"/>
            <a:ext cx="226814" cy="226814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7428548" y="5523071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1" name="Text 14"/>
          <p:cNvSpPr/>
          <p:nvPr/>
        </p:nvSpPr>
        <p:spPr>
          <a:xfrm>
            <a:off x="7428548" y="5697379"/>
            <a:ext cx="4145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5: Envío y Seguimiento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8548" y="6187797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Simular la generación de guía de envío y asignar un número de seguimiento.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0292"/>
            <a:ext cx="103666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Alcance y Suposiciones del Desarrollo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26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Para simplificar el desarrollo del trabajo, se tomaron las siguientes suposiciones clave: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6075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Shape 3"/>
          <p:cNvSpPr/>
          <p:nvPr/>
        </p:nvSpPr>
        <p:spPr>
          <a:xfrm>
            <a:off x="763310" y="316075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Medio de Pago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0846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Solo se considera el pago mediante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tarjeta y transferencia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16075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9" name="Shape 7"/>
          <p:cNvSpPr/>
          <p:nvPr/>
        </p:nvSpPr>
        <p:spPr>
          <a:xfrm>
            <a:off x="7398067" y="316075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0" name="Text 8"/>
          <p:cNvSpPr/>
          <p:nvPr/>
        </p:nvSpPr>
        <p:spPr>
          <a:xfrm>
            <a:off x="7777282" y="3418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Envío a Domicilio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90846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Únicamente se simula el envío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domicilio particular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3" name="Shape 11"/>
          <p:cNvSpPr/>
          <p:nvPr/>
        </p:nvSpPr>
        <p:spPr>
          <a:xfrm>
            <a:off x="763310" y="51183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4" name="Text 12"/>
          <p:cNvSpPr/>
          <p:nvPr/>
        </p:nvSpPr>
        <p:spPr>
          <a:xfrm>
            <a:off x="1142524" y="537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Stock Simulado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 hay inventario digitalizado; se simulará un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stock básico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7" name="Shape 15"/>
          <p:cNvSpPr/>
          <p:nvPr/>
        </p:nvSpPr>
        <p:spPr>
          <a:xfrm>
            <a:off x="7398067" y="511837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8" name="Text 16"/>
          <p:cNvSpPr/>
          <p:nvPr/>
        </p:nvSpPr>
        <p:spPr>
          <a:xfrm>
            <a:off x="7777282" y="5375672"/>
            <a:ext cx="3616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Base de Datos en Memoria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 base de datos es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simulada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en memoria (sin persistencia real).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5810"/>
            <a:ext cx="589026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200" dirty="0" err="1">
                <a:solidFill>
                  <a:srgbClr val="030303"/>
                </a:solidFill>
                <a:latin typeface="DM Sans Semi Bold" pitchFamily="34" charset="0"/>
              </a:rPr>
              <a:t>Módulo</a:t>
            </a: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</a:rPr>
              <a:t> 1: </a:t>
            </a:r>
            <a:r>
              <a:rPr lang="en-US" sz="3200" dirty="0" err="1">
                <a:solidFill>
                  <a:srgbClr val="030303"/>
                </a:solidFill>
                <a:latin typeface="DM Sans Semi Bold" pitchFamily="34" charset="0"/>
              </a:rPr>
              <a:t>Recepción</a:t>
            </a: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</a:rPr>
              <a:t> del </a:t>
            </a:r>
            <a:r>
              <a:rPr lang="en-US" sz="3200" dirty="0" err="1">
                <a:solidFill>
                  <a:srgbClr val="030303"/>
                </a:solidFill>
                <a:latin typeface="DM Sans Semi Bold" pitchFamily="34" charset="0"/>
              </a:rPr>
              <a:t>pedido</a:t>
            </a:r>
            <a:endParaRPr lang="en-US" sz="3200" dirty="0">
              <a:solidFill>
                <a:srgbClr val="030303"/>
              </a:solidFill>
              <a:latin typeface="DM Sans Semi Bold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58779"/>
            <a:ext cx="413980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Validaciones mínimas y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encolamiento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115145"/>
            <a:ext cx="6999208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El módulo de recepción actúa como gateway inicial. Realiza validaciones estructurales básicas antes de aceptar el pedido en el sistema. Si todas las validaciones pasan, el pedido se encola para procesamiento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asíncrono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.</a:t>
            </a:r>
          </a:p>
        </p:txBody>
      </p:sp>
      <p:sp>
        <p:nvSpPr>
          <p:cNvPr id="5" name="Text 3"/>
          <p:cNvSpPr/>
          <p:nvPr/>
        </p:nvSpPr>
        <p:spPr>
          <a:xfrm>
            <a:off x="793790" y="3036094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Estados posibles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442811"/>
            <a:ext cx="69992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RECIBIDO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: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Pedido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aceptado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y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encolado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3752374"/>
            <a:ext cx="69992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RECHAZADO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: Falló alguna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validación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crítica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41651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Datos de entrada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571881"/>
            <a:ext cx="69992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Información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del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cliente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(email,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teléfono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,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dirección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)</a:t>
            </a:r>
          </a:p>
        </p:txBody>
      </p:sp>
      <p:sp>
        <p:nvSpPr>
          <p:cNvPr id="10" name="Text 8"/>
          <p:cNvSpPr/>
          <p:nvPr/>
        </p:nvSpPr>
        <p:spPr>
          <a:xfrm>
            <a:off x="793790" y="4881443"/>
            <a:ext cx="69992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Lista de items con SKU y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cantidades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93790" y="5191006"/>
            <a:ext cx="69992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Método de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pago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seleccionado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187809" y="592978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8187809" y="6725083"/>
            <a:ext cx="5656302" cy="928687"/>
          </a:xfrm>
          <a:prstGeom prst="roundRect">
            <a:avLst>
              <a:gd name="adj" fmla="val 2565"/>
            </a:avLst>
          </a:prstGeom>
          <a:solidFill>
            <a:srgbClr val="494904"/>
          </a:solidFill>
          <a:ln/>
        </p:spPr>
        <p:txBody>
          <a:bodyPr/>
          <a:lstStyle/>
          <a:p>
            <a:endParaRPr lang="es-AR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520" y="6950871"/>
            <a:ext cx="198358" cy="15871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703588" y="6935346"/>
            <a:ext cx="498181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Notificación cliente:</a:t>
            </a:r>
            <a:r>
              <a:rPr lang="en-US" sz="12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Email de confirmación con order_id al estado RECIBIDO</a:t>
            </a:r>
            <a:endParaRPr lang="en-US" sz="1250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076F9C8-472A-81C6-A9B2-A43EC904DFF3}"/>
              </a:ext>
            </a:extLst>
          </p:cNvPr>
          <p:cNvGrpSpPr/>
          <p:nvPr/>
        </p:nvGrpSpPr>
        <p:grpSpPr>
          <a:xfrm>
            <a:off x="8544878" y="575829"/>
            <a:ext cx="5581430" cy="5657331"/>
            <a:chOff x="8544878" y="575830"/>
            <a:chExt cx="5581430" cy="5656554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4143E36-FBD2-66EC-C54A-AF6026C47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539"/>
            <a:stretch>
              <a:fillRect/>
            </a:stretch>
          </p:blipFill>
          <p:spPr>
            <a:xfrm>
              <a:off x="8544878" y="575830"/>
              <a:ext cx="4963218" cy="5656554"/>
            </a:xfrm>
            <a:prstGeom prst="rect">
              <a:avLst/>
            </a:prstGeom>
          </p:spPr>
        </p:pic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483351A-4ED2-C0CF-A1A9-0F1C889F4F22}"/>
                </a:ext>
              </a:extLst>
            </p:cNvPr>
            <p:cNvSpPr/>
            <p:nvPr/>
          </p:nvSpPr>
          <p:spPr>
            <a:xfrm>
              <a:off x="12567138" y="3036094"/>
              <a:ext cx="1559170" cy="2274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6667"/>
            <a:ext cx="6941344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200" dirty="0" err="1">
                <a:solidFill>
                  <a:srgbClr val="030303"/>
                </a:solidFill>
                <a:latin typeface="DM Sans Semi Bold" pitchFamily="34" charset="0"/>
              </a:rPr>
              <a:t>Módulo</a:t>
            </a:r>
            <a:r>
              <a:rPr lang="en-US" sz="3200" dirty="0">
                <a:solidFill>
                  <a:srgbClr val="030303"/>
                </a:solidFill>
                <a:latin typeface="DM Sans Semi Bold" pitchFamily="34" charset="0"/>
              </a:rPr>
              <a:t> 2: Verificación de </a:t>
            </a:r>
            <a:r>
              <a:rPr lang="en-US" sz="3200" dirty="0" err="1">
                <a:solidFill>
                  <a:srgbClr val="030303"/>
                </a:solidFill>
                <a:latin typeface="DM Sans Semi Bold" pitchFamily="34" charset="0"/>
              </a:rPr>
              <a:t>disponibilidad</a:t>
            </a:r>
            <a:endParaRPr lang="en-US" sz="3200" dirty="0">
              <a:solidFill>
                <a:srgbClr val="030303"/>
              </a:solidFill>
              <a:latin typeface="DM Sans Semi Bold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481376"/>
            <a:ext cx="4084677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Consulta, reserva temporal y expiración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1983581"/>
            <a:ext cx="13042821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Este proceso consulta el Sistema Inventario para verificar stock disponible de cada item. Si hay suficiente cantidad, se genera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una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reserva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temporal con tiempo de expiración. Esta reserva evita vender el mismo stock a múltiples clientes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simultáneos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.</a:t>
            </a:r>
          </a:p>
        </p:txBody>
      </p:sp>
      <p:sp>
        <p:nvSpPr>
          <p:cNvPr id="5" name="Shape 3"/>
          <p:cNvSpPr/>
          <p:nvPr/>
        </p:nvSpPr>
        <p:spPr>
          <a:xfrm>
            <a:off x="793790" y="2850475"/>
            <a:ext cx="4248388" cy="1096089"/>
          </a:xfrm>
          <a:prstGeom prst="roundRect">
            <a:avLst>
              <a:gd name="adj" fmla="val 6674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6" name="Shape 4"/>
          <p:cNvSpPr/>
          <p:nvPr/>
        </p:nvSpPr>
        <p:spPr>
          <a:xfrm>
            <a:off x="793790" y="2835235"/>
            <a:ext cx="4248388" cy="60960"/>
          </a:xfrm>
          <a:prstGeom prst="roundRect">
            <a:avLst>
              <a:gd name="adj" fmla="val 36628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7" name="Shape 5"/>
          <p:cNvSpPr/>
          <p:nvPr/>
        </p:nvSpPr>
        <p:spPr>
          <a:xfrm>
            <a:off x="2694742" y="2627233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8" name="Text 6"/>
          <p:cNvSpPr/>
          <p:nvPr/>
        </p:nvSpPr>
        <p:spPr>
          <a:xfrm>
            <a:off x="2828687" y="2738795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57858" y="3222546"/>
            <a:ext cx="2033349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Consulta </a:t>
            </a:r>
            <a:r>
              <a:rPr lang="en-US" sz="1750" b="1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disponibilidad</a:t>
            </a:r>
            <a:endParaRPr lang="en-US" sz="1750" b="1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57858" y="3544372"/>
            <a:ext cx="392025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GET /inventario/check con lista de SKUs y </a:t>
            </a:r>
            <a:r>
              <a:rPr lang="en-US" sz="12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cantidades</a:t>
            </a:r>
            <a:endParaRPr lang="en-US" sz="120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5191006" y="2850475"/>
            <a:ext cx="4248388" cy="1096089"/>
          </a:xfrm>
          <a:prstGeom prst="roundRect">
            <a:avLst>
              <a:gd name="adj" fmla="val 6674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2" name="Shape 10"/>
          <p:cNvSpPr/>
          <p:nvPr/>
        </p:nvSpPr>
        <p:spPr>
          <a:xfrm>
            <a:off x="5191006" y="2835235"/>
            <a:ext cx="4248388" cy="60960"/>
          </a:xfrm>
          <a:prstGeom prst="roundRect">
            <a:avLst>
              <a:gd name="adj" fmla="val 36628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3" name="Shape 11"/>
          <p:cNvSpPr/>
          <p:nvPr/>
        </p:nvSpPr>
        <p:spPr>
          <a:xfrm>
            <a:off x="7091958" y="2627233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4" name="Text 12"/>
          <p:cNvSpPr/>
          <p:nvPr/>
        </p:nvSpPr>
        <p:spPr>
          <a:xfrm>
            <a:off x="7225903" y="2738795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5355074" y="3222546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750" b="1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Evaluación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r>
              <a:rPr lang="en-US" sz="1750" b="1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respuesta</a:t>
            </a:r>
            <a:endParaRPr lang="en-US" sz="1750" b="1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355074" y="3544372"/>
            <a:ext cx="392025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Sistema </a:t>
            </a:r>
            <a:r>
              <a:rPr lang="en-US" sz="12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retorna</a:t>
            </a: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AVAILABLE o OUT_OF_STOCK </a:t>
            </a:r>
            <a:r>
              <a:rPr lang="en-US" sz="12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por</a:t>
            </a: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item</a:t>
            </a:r>
          </a:p>
        </p:txBody>
      </p:sp>
      <p:sp>
        <p:nvSpPr>
          <p:cNvPr id="17" name="Shape 15"/>
          <p:cNvSpPr/>
          <p:nvPr/>
        </p:nvSpPr>
        <p:spPr>
          <a:xfrm>
            <a:off x="9588222" y="2850475"/>
            <a:ext cx="4248388" cy="1096089"/>
          </a:xfrm>
          <a:prstGeom prst="roundRect">
            <a:avLst>
              <a:gd name="adj" fmla="val 6674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8" name="Shape 16"/>
          <p:cNvSpPr/>
          <p:nvPr/>
        </p:nvSpPr>
        <p:spPr>
          <a:xfrm>
            <a:off x="9588222" y="2835235"/>
            <a:ext cx="4248388" cy="60960"/>
          </a:xfrm>
          <a:prstGeom prst="roundRect">
            <a:avLst>
              <a:gd name="adj" fmla="val 36628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9" name="Shape 17"/>
          <p:cNvSpPr/>
          <p:nvPr/>
        </p:nvSpPr>
        <p:spPr>
          <a:xfrm>
            <a:off x="11489174" y="2627233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0" name="Text 18"/>
          <p:cNvSpPr/>
          <p:nvPr/>
        </p:nvSpPr>
        <p:spPr>
          <a:xfrm>
            <a:off x="11623119" y="2738795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9752290" y="3222546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750" b="1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Reserva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temporal</a:t>
            </a:r>
          </a:p>
        </p:txBody>
      </p:sp>
      <p:sp>
        <p:nvSpPr>
          <p:cNvPr id="22" name="Text 20"/>
          <p:cNvSpPr/>
          <p:nvPr/>
        </p:nvSpPr>
        <p:spPr>
          <a:xfrm>
            <a:off x="9752290" y="3544372"/>
            <a:ext cx="3920252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POST /inventario/reserve con TTL de 15 </a:t>
            </a:r>
            <a:r>
              <a:rPr lang="en-US" sz="120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minutos</a:t>
            </a:r>
            <a:endParaRPr lang="en-US" sz="120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93790" y="4318635"/>
            <a:ext cx="13042821" cy="1096089"/>
          </a:xfrm>
          <a:prstGeom prst="roundRect">
            <a:avLst>
              <a:gd name="adj" fmla="val 6674"/>
            </a:avLst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4" name="Shape 22"/>
          <p:cNvSpPr/>
          <p:nvPr/>
        </p:nvSpPr>
        <p:spPr>
          <a:xfrm>
            <a:off x="793790" y="4303395"/>
            <a:ext cx="13042821" cy="60960"/>
          </a:xfrm>
          <a:prstGeom prst="roundRect">
            <a:avLst>
              <a:gd name="adj" fmla="val 36628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5" name="Shape 23"/>
          <p:cNvSpPr/>
          <p:nvPr/>
        </p:nvSpPr>
        <p:spPr>
          <a:xfrm>
            <a:off x="7091958" y="4095393"/>
            <a:ext cx="446484" cy="446484"/>
          </a:xfrm>
          <a:prstGeom prst="roundRect">
            <a:avLst>
              <a:gd name="adj" fmla="val 204800"/>
            </a:avLst>
          </a:prstGeom>
          <a:solidFill>
            <a:srgbClr val="F5F547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26" name="Text 24"/>
          <p:cNvSpPr/>
          <p:nvPr/>
        </p:nvSpPr>
        <p:spPr>
          <a:xfrm>
            <a:off x="7225903" y="4206954"/>
            <a:ext cx="178594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957858" y="4690705"/>
            <a:ext cx="18605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800"/>
              </a:lnSpc>
              <a:buNone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Estado </a:t>
            </a:r>
            <a:r>
              <a:rPr lang="en-US" sz="1750" b="1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actualizado</a:t>
            </a:r>
            <a:endParaRPr lang="en-US" sz="1750" b="1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57858" y="5012531"/>
            <a:ext cx="12714684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18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Pedido marcado como STOCK_RESERVADO o RECHAZADO</a:t>
            </a:r>
          </a:p>
        </p:txBody>
      </p:sp>
      <p:sp>
        <p:nvSpPr>
          <p:cNvPr id="29" name="Text 27"/>
          <p:cNvSpPr/>
          <p:nvPr/>
        </p:nvSpPr>
        <p:spPr>
          <a:xfrm>
            <a:off x="793790" y="5730954"/>
            <a:ext cx="2765465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Consecuencias de falta de stock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793790" y="6112312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Pedido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pasa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a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estado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RECHAZADO</a:t>
            </a:r>
          </a:p>
        </p:txBody>
      </p:sp>
      <p:sp>
        <p:nvSpPr>
          <p:cNvPr id="31" name="Text 29"/>
          <p:cNvSpPr/>
          <p:nvPr/>
        </p:nvSpPr>
        <p:spPr>
          <a:xfrm>
            <a:off x="793790" y="6402467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Se notifica al cliente vía email/SMS</a:t>
            </a:r>
          </a:p>
        </p:txBody>
      </p:sp>
      <p:sp>
        <p:nvSpPr>
          <p:cNvPr id="32" name="Text 30"/>
          <p:cNvSpPr/>
          <p:nvPr/>
        </p:nvSpPr>
        <p:spPr>
          <a:xfrm>
            <a:off x="793790" y="6692622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No se avanza a proceso de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pago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93790" y="6982778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Datos quedan registrados para análisis de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demanda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504390" y="5730954"/>
            <a:ext cx="1873568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Gestión de expiración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7504390" y="6112312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Reserva válida por 15 minutos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desde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creación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7504390" y="6402467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Si el pago no se completa, stock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vuelve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a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estar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disponible</a:t>
            </a:r>
          </a:p>
        </p:txBody>
      </p:sp>
      <p:sp>
        <p:nvSpPr>
          <p:cNvPr id="37" name="Text 35"/>
          <p:cNvSpPr/>
          <p:nvPr/>
        </p:nvSpPr>
        <p:spPr>
          <a:xfrm>
            <a:off x="7504390" y="6692622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Job programado libera reservas expiradas cada 5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minutos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7504390" y="6982778"/>
            <a:ext cx="633984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Cliente recibe notificación de timeout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si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 </a:t>
            </a:r>
            <a:r>
              <a:rPr lang="en-US" sz="1750" dirty="0" err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</a:rPr>
              <a:t>aplica</a:t>
            </a:r>
            <a:endParaRPr lang="en-US" sz="1750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690" y="1118354"/>
            <a:ext cx="6249948" cy="679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Detalle del Módulo 3 y 4</a:t>
            </a:r>
            <a:endParaRPr lang="en-US" sz="4250" dirty="0"/>
          </a:p>
        </p:txBody>
      </p:sp>
      <p:sp>
        <p:nvSpPr>
          <p:cNvPr id="3" name="Shape 1"/>
          <p:cNvSpPr/>
          <p:nvPr/>
        </p:nvSpPr>
        <p:spPr>
          <a:xfrm>
            <a:off x="7299960" y="2232303"/>
            <a:ext cx="30480" cy="4878824"/>
          </a:xfrm>
          <a:prstGeom prst="roundRect">
            <a:avLst>
              <a:gd name="adj" fmla="val 106973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4" name="Shape 2"/>
          <p:cNvSpPr/>
          <p:nvPr/>
        </p:nvSpPr>
        <p:spPr>
          <a:xfrm>
            <a:off x="730210" y="2232303"/>
            <a:ext cx="6554510" cy="2222063"/>
          </a:xfrm>
          <a:prstGeom prst="roundRect">
            <a:avLst>
              <a:gd name="adj" fmla="val 1467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5" name="Text 3"/>
          <p:cNvSpPr/>
          <p:nvPr/>
        </p:nvSpPr>
        <p:spPr>
          <a:xfrm>
            <a:off x="1776532" y="2449592"/>
            <a:ext cx="5290899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200"/>
              </a:lnSpc>
              <a:buNone/>
            </a:pPr>
            <a:r>
              <a:rPr lang="en-US" sz="2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3: Procesamiento de Pago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947499" y="2987397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Validar que el medio de pago sea "tarjeta".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47499" y="3465552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Generar resultado de pago: "aprobado" o "rechazado".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47499" y="3889296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Actualizar el estado del pedido en consecuencia.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345680" y="4889063"/>
            <a:ext cx="6554510" cy="2222063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s-AR"/>
          </a:p>
        </p:txBody>
      </p:sp>
      <p:sp>
        <p:nvSpPr>
          <p:cNvPr id="10" name="Text 8"/>
          <p:cNvSpPr/>
          <p:nvPr/>
        </p:nvSpPr>
        <p:spPr>
          <a:xfrm>
            <a:off x="7562969" y="5106353"/>
            <a:ext cx="5248275" cy="407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Módulo 4: Preparación del Pedido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7562969" y="5644158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Generar lista de productos con sus ubicaciones simuladas.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62969" y="6122313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Calcular tiempo estimado (por ítem + empaquetado).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62969" y="6546056"/>
            <a:ext cx="6119932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Marcar pedido como </a:t>
            </a:r>
            <a:r>
              <a:rPr lang="en-US" sz="17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"listo para envío"</a:t>
            </a: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46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Detalle del Módulo 5: Envío y Seguimiento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3513653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350234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Cambiar estado del pedido a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"en tránsito"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659035"/>
            <a:ext cx="340162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30906" y="464772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Generar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tracking ID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y asociar transportista simulado.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5804416"/>
            <a:ext cx="340162" cy="3401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30906" y="57931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Notificar al cliente con el número de seguimiento.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344" y="629603"/>
            <a:ext cx="7581424" cy="586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Diagrama Entidad-Relación (DER)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7344" y="1498283"/>
            <a:ext cx="7829312" cy="601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diagrama DER ilustra cómo las "entidades" (personas, objetos o conceptos) se relacionan entre sí dentro del sistema de gestión de pedidos.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57344" y="2310527"/>
            <a:ext cx="7829312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Cardinalidad entre entidades: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44" y="2822258"/>
            <a:ext cx="6858000" cy="4777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978</Words>
  <Application>Microsoft Office PowerPoint</Application>
  <PresentationFormat>Personalizado</PresentationFormat>
  <Paragraphs>118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Open Sans</vt:lpstr>
      <vt:lpstr>Consolas</vt:lpstr>
      <vt:lpstr>DM Sans Semi Bold</vt:lpstr>
      <vt:lpstr>Instrument Sans Medium</vt:lpstr>
      <vt:lpstr>Arial</vt:lpstr>
      <vt:lpstr>Inter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Tomás González</cp:lastModifiedBy>
  <cp:revision>1</cp:revision>
  <dcterms:created xsi:type="dcterms:W3CDTF">2025-10-20T18:27:47Z</dcterms:created>
  <dcterms:modified xsi:type="dcterms:W3CDTF">2025-10-20T22:29:52Z</dcterms:modified>
</cp:coreProperties>
</file>